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0" userDrawn="1">
          <p15:clr>
            <a:srgbClr val="A4A3A4"/>
          </p15:clr>
        </p15:guide>
        <p15:guide id="2" pos="38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26" y="1026"/>
      </p:cViewPr>
      <p:guideLst>
        <p:guide orient="horz" pos="2120"/>
        <p:guide pos="383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2025/8/25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68.xml"/><Relationship Id="rId7" Type="http://schemas.openxmlformats.org/officeDocument/2006/relationships/notesSlide" Target="../notesSlides/notesSlide1.xml"/><Relationship Id="rId12" Type="http://schemas.openxmlformats.org/officeDocument/2006/relationships/image" Target="../media/image5.jpe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4.jpeg"/><Relationship Id="rId5" Type="http://schemas.openxmlformats.org/officeDocument/2006/relationships/tags" Target="../tags/tag70.xml"/><Relationship Id="rId10" Type="http://schemas.openxmlformats.org/officeDocument/2006/relationships/image" Target="../media/image3.png"/><Relationship Id="rId4" Type="http://schemas.openxmlformats.org/officeDocument/2006/relationships/tags" Target="../tags/tag69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jpeg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80" y="2777490"/>
            <a:ext cx="9799320" cy="1303655"/>
          </a:xfrm>
        </p:spPr>
        <p:txBody>
          <a:bodyPr/>
          <a:lstStyle/>
          <a:p>
            <a:r>
              <a:rPr lang="zh-TW" altLang="zh-CN"/>
              <a:t>基礎材料清單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9314178"/>
              </p:ext>
            </p:extLst>
          </p:nvPr>
        </p:nvGraphicFramePr>
        <p:xfrm>
          <a:off x="305526" y="1062718"/>
          <a:ext cx="5496560" cy="5102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9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4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48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1195">
                <a:tc grid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>
                          <a:solidFill>
                            <a:schemeClr val="tx1"/>
                          </a:solidFill>
                        </a:rPr>
                        <a:t>水電材料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4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位置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品牌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材料</a:t>
                      </a:r>
                      <a:r>
                        <a:rPr lang="en-US" altLang="zh-TW" sz="1285"/>
                        <a:t>/</a:t>
                      </a:r>
                      <a:r>
                        <a:rPr lang="zh-TW" altLang="en-US" sz="1285">
                          <a:sym typeface="+mn-ea"/>
                        </a:rPr>
                        <a:t>規格</a:t>
                      </a:r>
                      <a:endParaRPr lang="en-US" altLang="zh-TW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圖片</a:t>
                      </a:r>
                      <a:endParaRPr lang="en-US" altLang="zh-TW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備註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/>
                        <a:t>供水管</a:t>
                      </a:r>
                      <a:endParaRPr lang="en-US" altLang="zh-TW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TW" altLang="zh-CN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/>
                        <a:t>澳洲銅管</a:t>
                      </a:r>
                      <a:endParaRPr lang="zh-TW" altLang="zh-CN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電線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/>
                        <a:t>寶馬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TW" sz="1285"/>
                        <a:t>⾼純度銅芯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/>
                        <a:t>N/A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網線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85" dirty="0"/>
                        <a:t>“Panduit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85" dirty="0"/>
                        <a:t>CAT6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85"/>
                        <a:t>FUSE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/>
                        <a:t>施耐德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 dirty="0"/>
                        <a:t>按</a:t>
                      </a:r>
                      <a:r>
                        <a:rPr lang="zh-TW" altLang="zh-CN" sz="1285" dirty="0"/>
                        <a:t>施工要求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底盒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1285" dirty="0"/>
                        <a:t>⽇豐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85" dirty="0"/>
                        <a:t>86</a:t>
                      </a:r>
                      <a:r>
                        <a:rPr lang="zh-TW" altLang="en-US" sz="1285" dirty="0"/>
                        <a:t>型底盒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/>
                        <a:t>排水管</a:t>
                      </a:r>
                      <a:endParaRPr lang="zh-TW" altLang="zh-CN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/>
                        <a:t>皇冠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85" dirty="0"/>
                        <a:t>PVC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65752480"/>
              </p:ext>
            </p:extLst>
          </p:nvPr>
        </p:nvGraphicFramePr>
        <p:xfrm>
          <a:off x="6076950" y="1062990"/>
          <a:ext cx="5688330" cy="5102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3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12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83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1195">
                <a:tc grid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>
                          <a:solidFill>
                            <a:schemeClr val="tx1"/>
                          </a:solidFill>
                        </a:rPr>
                        <a:t>水電材料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4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位置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品牌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材料</a:t>
                      </a:r>
                      <a:r>
                        <a:rPr lang="en-US" altLang="zh-TW" sz="1285">
                          <a:sym typeface="+mn-ea"/>
                        </a:rPr>
                        <a:t>/</a:t>
                      </a:r>
                      <a:r>
                        <a:rPr lang="zh-TW" altLang="en-US" sz="1285">
                          <a:sym typeface="+mn-ea"/>
                        </a:rPr>
                        <a:t>規格</a:t>
                      </a:r>
                      <a:endParaRPr lang="zh-TW" altLang="zh-CN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圖片</a:t>
                      </a:r>
                      <a:endParaRPr lang="en-US" altLang="zh-TW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/>
                        <a:t>加購價格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水管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 dirty="0"/>
                        <a:t>保利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複合銅管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電線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85" dirty="0" err="1"/>
                        <a:t>Prysmian</a:t>
                      </a:r>
                      <a:endParaRPr lang="en-US" altLang="zh-CN" sz="1285" dirty="0"/>
                    </a:p>
                    <a:p>
                      <a:pPr algn="ctr">
                        <a:buNone/>
                      </a:pPr>
                      <a:r>
                        <a:rPr lang="en-US" altLang="zh-TW" sz="1285" dirty="0"/>
                        <a:t>/</a:t>
                      </a:r>
                      <a:r>
                        <a:rPr lang="zh-TW" altLang="en-US" sz="1285" dirty="0"/>
                        <a:t>英國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TW" sz="1285">
                          <a:sym typeface="+mn-ea"/>
                        </a:rPr>
                        <a:t>⾼純度銅芯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網線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85" dirty="0"/>
                        <a:t>“Panduit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85" dirty="0"/>
                        <a:t>CAT6</a:t>
                      </a:r>
                    </a:p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85"/>
                        <a:t>FUSE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85" dirty="0"/>
                        <a:t>ABB/</a:t>
                      </a:r>
                      <a:r>
                        <a:rPr lang="zh-TW" altLang="en-US" sz="1285" dirty="0"/>
                        <a:t>德國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 dirty="0">
                          <a:sym typeface="+mn-ea"/>
                        </a:rPr>
                        <a:t>按</a:t>
                      </a:r>
                      <a:r>
                        <a:rPr lang="zh-TW" altLang="zh-CN" sz="1285" dirty="0">
                          <a:sym typeface="+mn-ea"/>
                        </a:rPr>
                        <a:t>施工要求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 dirty="0">
                          <a:sym typeface="+mn-ea"/>
                        </a:rPr>
                        <a:t>按施⼯圖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 dirty="0"/>
                        <a:t>底盒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/>
                        <a:t>西門子底盒</a:t>
                      </a:r>
                      <a:endParaRPr lang="en-US" altLang="zh-TW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11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TW" altLang="zh-CN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898380" y="2127250"/>
            <a:ext cx="483235" cy="6946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/>
          <a:srcRect l="33477" t="32429" r="30779" b="13842"/>
          <a:stretch>
            <a:fillRect/>
          </a:stretch>
        </p:blipFill>
        <p:spPr>
          <a:xfrm flipV="1">
            <a:off x="3580130" y="3625215"/>
            <a:ext cx="1316355" cy="3987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/>
          <a:srcRect l="13059" r="6723"/>
          <a:stretch>
            <a:fillRect/>
          </a:stretch>
        </p:blipFill>
        <p:spPr>
          <a:xfrm>
            <a:off x="9557385" y="3598545"/>
            <a:ext cx="1246505" cy="438785"/>
          </a:xfrm>
          <a:prstGeom prst="rect">
            <a:avLst/>
          </a:prstGeom>
        </p:spPr>
      </p:pic>
      <p:pic>
        <p:nvPicPr>
          <p:cNvPr id="12" name="图片 11" descr="64bd2e86d55cd58011424b141ed2fea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93910" y="4834890"/>
            <a:ext cx="972185" cy="640715"/>
          </a:xfrm>
          <a:prstGeom prst="rect">
            <a:avLst/>
          </a:prstGeom>
        </p:spPr>
      </p:pic>
      <p:pic>
        <p:nvPicPr>
          <p:cNvPr id="13" name="图片 12" descr="984449a25d0449df3a2f5b323019b8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88105" y="4819015"/>
            <a:ext cx="696595" cy="6673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816100" y="704215"/>
          <a:ext cx="8560435" cy="2690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8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8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4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2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6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54050">
                <a:tc grid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>
                          <a:solidFill>
                            <a:schemeClr val="tx1"/>
                          </a:solidFill>
                        </a:rPr>
                        <a:t>防水材料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3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位置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品牌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材料</a:t>
                      </a:r>
                      <a:r>
                        <a:rPr lang="en-US" altLang="zh-TW" sz="1285"/>
                        <a:t>/</a:t>
                      </a:r>
                      <a:r>
                        <a:rPr lang="zh-TW" altLang="en-US" sz="1285"/>
                        <a:t>規格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圖片</a:t>
                      </a:r>
                      <a:endParaRPr lang="en-US" altLang="zh-TW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備註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66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瓷磚膠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德高</a:t>
                      </a:r>
                      <a:r>
                        <a:rPr lang="en-US" altLang="zh-TW" sz="1285">
                          <a:sym typeface="+mn-ea"/>
                        </a:rPr>
                        <a:t>(</a:t>
                      </a:r>
                      <a:r>
                        <a:rPr lang="zh-TW" altLang="en-US" sz="1285">
                          <a:sym typeface="+mn-ea"/>
                        </a:rPr>
                        <a:t>法國</a:t>
                      </a:r>
                      <a:r>
                        <a:rPr lang="en-US" altLang="zh-TW" sz="1285">
                          <a:sym typeface="+mn-ea"/>
                        </a:rPr>
                        <a:t>)</a:t>
                      </a:r>
                      <a:endParaRPr lang="zh-TW" altLang="zh-CN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/>
                        <a:t>TTB1/2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94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防水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90" dirty="0">
                          <a:sym typeface="+mn-ea"/>
                        </a:rPr>
                        <a:t>德高</a:t>
                      </a:r>
                      <a:r>
                        <a:rPr lang="en-US" altLang="zh-TW" sz="1290" dirty="0">
                          <a:sym typeface="+mn-ea"/>
                        </a:rPr>
                        <a:t>(</a:t>
                      </a:r>
                      <a:r>
                        <a:rPr lang="zh-TW" altLang="en-US" sz="1290" dirty="0">
                          <a:sym typeface="+mn-ea"/>
                        </a:rPr>
                        <a:t>法國</a:t>
                      </a:r>
                      <a:r>
                        <a:rPr lang="en-US" altLang="zh-TW" sz="1290" dirty="0">
                          <a:sym typeface="+mn-ea"/>
                        </a:rPr>
                        <a:t>)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 dirty="0">
                          <a:sym typeface="+mn-ea"/>
                        </a:rPr>
                        <a:t>按</a:t>
                      </a:r>
                      <a:r>
                        <a:rPr lang="zh-TW" altLang="zh-CN" sz="1285" dirty="0">
                          <a:sym typeface="+mn-ea"/>
                        </a:rPr>
                        <a:t>施工要求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 dirty="0"/>
                        <a:t>包試水</a:t>
                      </a:r>
                      <a:r>
                        <a:rPr lang="en-US" altLang="zh-TW" sz="1285" dirty="0"/>
                        <a:t>48</a:t>
                      </a:r>
                      <a:r>
                        <a:rPr lang="zh-TW" altLang="en-US" sz="1285" dirty="0"/>
                        <a:t>小時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17247513"/>
              </p:ext>
            </p:extLst>
          </p:nvPr>
        </p:nvGraphicFramePr>
        <p:xfrm>
          <a:off x="1816100" y="3840480"/>
          <a:ext cx="8540750" cy="252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0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4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28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54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7855">
                <a:tc grid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>
                          <a:solidFill>
                            <a:schemeClr val="tx1"/>
                          </a:solidFill>
                        </a:rPr>
                        <a:t>泥水材料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23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位置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品牌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材料</a:t>
                      </a:r>
                      <a:r>
                        <a:rPr lang="en-US" altLang="zh-TW" sz="1285">
                          <a:sym typeface="+mn-ea"/>
                        </a:rPr>
                        <a:t>/</a:t>
                      </a:r>
                      <a:r>
                        <a:rPr lang="zh-TW" altLang="en-US" sz="1285">
                          <a:sym typeface="+mn-ea"/>
                        </a:rPr>
                        <a:t>規格</a:t>
                      </a:r>
                      <a:endParaRPr lang="zh-TW" altLang="zh-CN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圖片</a:t>
                      </a:r>
                      <a:endParaRPr lang="en-US" altLang="zh-TW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>
                          <a:sym typeface="+mn-ea"/>
                        </a:rPr>
                        <a:t>加購價格</a:t>
                      </a:r>
                      <a:endParaRPr lang="zh-TW" altLang="zh-CN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42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 dirty="0"/>
                        <a:t>瓷磚膠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85" dirty="0"/>
                        <a:t>MAPEI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 dirty="0">
                          <a:sym typeface="+mn-ea"/>
                        </a:rPr>
                        <a:t>按</a:t>
                      </a:r>
                      <a:r>
                        <a:rPr lang="zh-TW" altLang="zh-CN" sz="1285" dirty="0">
                          <a:sym typeface="+mn-ea"/>
                        </a:rPr>
                        <a:t>施工要求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279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防水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85" dirty="0"/>
                        <a:t>SIKA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 dirty="0">
                          <a:sym typeface="+mn-ea"/>
                        </a:rPr>
                        <a:t>按</a:t>
                      </a:r>
                      <a:r>
                        <a:rPr lang="zh-TW" altLang="zh-CN" sz="1285" dirty="0">
                          <a:sym typeface="+mn-ea"/>
                        </a:rPr>
                        <a:t>施工要求</a:t>
                      </a:r>
                      <a:endParaRPr sz="1285" dirty="0">
                        <a:sym typeface="+mn-ea"/>
                      </a:endParaRP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 dirty="0">
                          <a:sym typeface="+mn-ea"/>
                        </a:rPr>
                        <a:t>N/A</a:t>
                      </a:r>
                      <a:endParaRPr lang="zh-TW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图片 4" descr="6f4779407b4270b60587437ba3905b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4465" y="1851660"/>
            <a:ext cx="551180" cy="765175"/>
          </a:xfrm>
          <a:prstGeom prst="rect">
            <a:avLst/>
          </a:prstGeom>
        </p:spPr>
      </p:pic>
      <p:pic>
        <p:nvPicPr>
          <p:cNvPr id="6" name="图片 5" descr="7f4154581da183bed88356e64ff354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8910" y="4929505"/>
            <a:ext cx="489585" cy="655955"/>
          </a:xfrm>
          <a:prstGeom prst="rect">
            <a:avLst/>
          </a:prstGeom>
        </p:spPr>
      </p:pic>
      <p:pic>
        <p:nvPicPr>
          <p:cNvPr id="4" name="图片 3" descr="af391e42826177c92c2138ad4d306fc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9385" y="2664460"/>
            <a:ext cx="551180" cy="688975"/>
          </a:xfrm>
          <a:prstGeom prst="rect">
            <a:avLst/>
          </a:prstGeom>
        </p:spPr>
      </p:pic>
      <p:pic>
        <p:nvPicPr>
          <p:cNvPr id="7" name="图片 6" descr="9e794df3947c7bdfdbdab494fbf607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9860" y="5655310"/>
            <a:ext cx="520065" cy="6750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8654259"/>
              </p:ext>
            </p:extLst>
          </p:nvPr>
        </p:nvGraphicFramePr>
        <p:xfrm>
          <a:off x="310696" y="1487533"/>
          <a:ext cx="5635625" cy="4507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5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3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0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4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78535">
                <a:tc grid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>
                          <a:solidFill>
                            <a:schemeClr val="tx1"/>
                          </a:solidFill>
                        </a:rPr>
                        <a:t>油漆材料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11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位置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品牌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材料</a:t>
                      </a:r>
                      <a:r>
                        <a:rPr lang="en-US" altLang="zh-TW" sz="1285">
                          <a:sym typeface="+mn-ea"/>
                        </a:rPr>
                        <a:t>/</a:t>
                      </a:r>
                      <a:r>
                        <a:rPr lang="zh-TW" altLang="en-US" sz="1285">
                          <a:sym typeface="+mn-ea"/>
                        </a:rPr>
                        <a:t>規格</a:t>
                      </a:r>
                      <a:endParaRPr lang="zh-TW" altLang="zh-CN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圖片</a:t>
                      </a:r>
                      <a:endParaRPr lang="en-US" altLang="zh-TW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備註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9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膩子粉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90" dirty="0">
                          <a:sym typeface="+mn-ea"/>
                        </a:rPr>
                        <a:t>國內品牌</a:t>
                      </a:r>
                      <a:endParaRPr lang="zh-TW" altLang="zh-CN" sz="1290" dirty="0">
                        <a:sym typeface="+mn-ea"/>
                      </a:endParaRP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zh-TW" sz="1285" dirty="0"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TW" altLang="en-US" sz="1285" dirty="0">
                          <a:sym typeface="+mn-ea"/>
                        </a:rPr>
                        <a:t>美巢</a:t>
                      </a:r>
                      <a:r>
                        <a:rPr lang="en-US" altLang="zh-TW" sz="1285" dirty="0">
                          <a:sym typeface="+mn-ea"/>
                        </a:rPr>
                        <a:t>800JJ</a:t>
                      </a:r>
                    </a:p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9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油漆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 dirty="0"/>
                        <a:t>立邦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/>
                        <a:t>五合⼀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9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TW" altLang="zh-CN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多樂士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/>
                        <a:t>配得麗五合⼀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285"/>
                        <a:t>全效淨味配⽅</a:t>
                      </a:r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91000321"/>
              </p:ext>
            </p:extLst>
          </p:nvPr>
        </p:nvGraphicFramePr>
        <p:xfrm>
          <a:off x="6225721" y="1487533"/>
          <a:ext cx="5635625" cy="4507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7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7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7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7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78535">
                <a:tc grid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>
                          <a:solidFill>
                            <a:schemeClr val="tx1"/>
                          </a:solidFill>
                        </a:rPr>
                        <a:t>油漆材料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11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位置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品牌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材料</a:t>
                      </a:r>
                      <a:r>
                        <a:rPr lang="en-US" altLang="zh-TW" sz="1285">
                          <a:sym typeface="+mn-ea"/>
                        </a:rPr>
                        <a:t>/</a:t>
                      </a:r>
                      <a:r>
                        <a:rPr lang="zh-TW" altLang="en-US" sz="1285">
                          <a:sym typeface="+mn-ea"/>
                        </a:rPr>
                        <a:t>規格</a:t>
                      </a:r>
                      <a:endParaRPr lang="zh-TW" altLang="zh-CN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圖片</a:t>
                      </a:r>
                      <a:endParaRPr lang="en-US" altLang="zh-TW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>
                          <a:sym typeface="+mn-ea"/>
                        </a:rPr>
                        <a:t>加購價格</a:t>
                      </a:r>
                      <a:endParaRPr lang="zh-TW" altLang="zh-CN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9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膩子粉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90">
                          <a:sym typeface="+mn-ea"/>
                        </a:rPr>
                        <a:t>立邦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285" dirty="0"/>
                        <a:t>防霉耐水膩子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/>
                        <a:t>N/A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9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油漆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立邦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>
                          <a:sym typeface="+mn-ea"/>
                        </a:rPr>
                        <a:t>N/A</a:t>
                      </a: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9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TW" altLang="zh-CN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zh-CN" sz="1285"/>
                        <a:t>多樂士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/>
                        <a:t>⾦裝</a:t>
                      </a:r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85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85" dirty="0">
                          <a:sym typeface="+mn-ea"/>
                        </a:rPr>
                        <a:t>N/A</a:t>
                      </a:r>
                      <a:endParaRPr lang="zh-CN" altLang="en-US" sz="1285" dirty="0"/>
                    </a:p>
                  </a:txBody>
                  <a:tcPr marL="65314" marR="65314" marT="32657" marB="3265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图片 5" descr="0f7ad6feae381276372ab96ae9425a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6780" y="5051425"/>
            <a:ext cx="701040" cy="889000"/>
          </a:xfrm>
          <a:prstGeom prst="rect">
            <a:avLst/>
          </a:prstGeom>
        </p:spPr>
      </p:pic>
      <p:pic>
        <p:nvPicPr>
          <p:cNvPr id="7" name="图片 6" descr="b945106d5ab018261d46eee6ef6066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0835" y="4064000"/>
            <a:ext cx="851535" cy="921385"/>
          </a:xfrm>
          <a:prstGeom prst="rect">
            <a:avLst/>
          </a:prstGeom>
        </p:spPr>
      </p:pic>
      <p:pic>
        <p:nvPicPr>
          <p:cNvPr id="8" name="图片 7" descr="8172f45a4b1a9320201271eb59ab7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8935" y="5070475"/>
            <a:ext cx="776605" cy="88773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CC6B2903-B30A-038F-A51F-B82E372821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8202" y="3076486"/>
            <a:ext cx="965675" cy="987514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2D0B5A8C-D8FB-644C-5216-898F43B051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3863" y="3076486"/>
            <a:ext cx="1095238" cy="100489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ljNWE5MGFlZDc0MTg2NTJkMWEzMTQ2NTk0Y2QwY2Q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442*401"/>
  <p:tag name="TABLE_ENDDRAG_RECT" val="479*83*442*40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600*537"/>
  <p:tag name="TABLE_ENDDRAG_RECT" val="81*77*600*53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674*220"/>
  <p:tag name="TABLE_ENDDRAG_RECT" val="143*55*674*22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1168*626"/>
  <p:tag name="TABLE_ENDDRAG_RECT" val="81*77*1168*62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621*604"/>
  <p:tag name="TABLE_ENDDRAG_RECT" val="81*77*621*60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621*604"/>
  <p:tag name="TABLE_ENDDRAG_RECT" val="81*77*621*60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251</Words>
  <Application>Microsoft Office PowerPoint</Application>
  <PresentationFormat>寬螢幕</PresentationFormat>
  <Paragraphs>114</Paragraphs>
  <Slides>4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WPS</vt:lpstr>
      <vt:lpstr>基礎材料清單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Cherie</dc:creator>
  <cp:lastModifiedBy>S S</cp:lastModifiedBy>
  <cp:revision>167</cp:revision>
  <dcterms:created xsi:type="dcterms:W3CDTF">2019-06-19T02:08:00Z</dcterms:created>
  <dcterms:modified xsi:type="dcterms:W3CDTF">2025-08-25T10:14:33Z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729A06A4371648B89FB68684C0874EE1_13</vt:lpwstr>
  </property>
</Properties>
</file>